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5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93" r:id="rId11"/>
    <p:sldId id="268" r:id="rId12"/>
    <p:sldId id="284" r:id="rId13"/>
    <p:sldId id="283" r:id="rId14"/>
    <p:sldId id="269" r:id="rId15"/>
    <p:sldId id="294" r:id="rId16"/>
    <p:sldId id="292" r:id="rId17"/>
    <p:sldId id="280" r:id="rId18"/>
    <p:sldId id="281" r:id="rId19"/>
    <p:sldId id="271" r:id="rId20"/>
    <p:sldId id="277" r:id="rId21"/>
    <p:sldId id="290" r:id="rId22"/>
    <p:sldId id="291" r:id="rId23"/>
    <p:sldId id="275" r:id="rId24"/>
    <p:sldId id="276" r:id="rId25"/>
    <p:sldId id="278" r:id="rId26"/>
    <p:sldId id="279" r:id="rId27"/>
    <p:sldId id="289" r:id="rId28"/>
    <p:sldId id="267" r:id="rId29"/>
    <p:sldId id="285" r:id="rId30"/>
    <p:sldId id="286" r:id="rId31"/>
    <p:sldId id="287" r:id="rId32"/>
    <p:sldId id="288" r:id="rId33"/>
    <p:sldId id="259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965"/>
    <p:restoredTop sz="94558"/>
  </p:normalViewPr>
  <p:slideViewPr>
    <p:cSldViewPr snapToGrid="0" snapToObjects="1">
      <p:cViewPr>
        <p:scale>
          <a:sx n="91" d="100"/>
          <a:sy n="91" d="100"/>
        </p:scale>
        <p:origin x="88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/Global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Spesific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82978"/>
          <a:ext cx="3014662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 err="1"/>
            <a:t>Local</a:t>
          </a:r>
          <a:r>
            <a:rPr lang="de-DE" sz="1800" b="0" kern="1200" dirty="0"/>
            <a:t> /Global </a:t>
          </a:r>
          <a:r>
            <a:rPr lang="de-DE" sz="1800" b="0" kern="1200" dirty="0" err="1"/>
            <a:t>Explainations</a:t>
          </a:r>
          <a:endParaRPr lang="de-DE" sz="1800" b="0" kern="1200" dirty="0"/>
        </a:p>
      </dsp:txBody>
      <dsp:txXfrm>
        <a:off x="21075" y="104053"/>
        <a:ext cx="2972512" cy="389580"/>
      </dsp:txXfrm>
    </dsp:sp>
    <dsp:sp modelId="{93A8FB3A-D62F-9945-8D42-4E02290EB4A8}">
      <dsp:nvSpPr>
        <dsp:cNvPr id="0" name=""/>
        <dsp:cNvSpPr/>
      </dsp:nvSpPr>
      <dsp:spPr>
        <a:xfrm>
          <a:off x="0" y="566548"/>
          <a:ext cx="3014662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Model </a:t>
          </a:r>
          <a:r>
            <a:rPr lang="de-DE" sz="1800" b="0" kern="1200" err="1"/>
            <a:t>Agnostic</a:t>
          </a:r>
          <a:endParaRPr lang="de-DE" sz="1800" b="0" kern="1200"/>
        </a:p>
      </dsp:txBody>
      <dsp:txXfrm>
        <a:off x="21075" y="587623"/>
        <a:ext cx="2972512" cy="389580"/>
      </dsp:txXfrm>
    </dsp:sp>
    <dsp:sp modelId="{9FF05D74-9081-894F-939C-ECE16C42A3E5}">
      <dsp:nvSpPr>
        <dsp:cNvPr id="0" name=""/>
        <dsp:cNvSpPr/>
      </dsp:nvSpPr>
      <dsp:spPr>
        <a:xfrm>
          <a:off x="0" y="1050118"/>
          <a:ext cx="301466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Post-hoc </a:t>
          </a:r>
          <a:r>
            <a:rPr lang="de-DE" sz="1800" kern="1200" err="1"/>
            <a:t>Explainability</a:t>
          </a:r>
          <a:r>
            <a:rPr lang="de-DE" sz="1800" kern="1200"/>
            <a:t> </a:t>
          </a:r>
        </a:p>
      </dsp:txBody>
      <dsp:txXfrm>
        <a:off x="21075" y="1071193"/>
        <a:ext cx="2972512" cy="38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r>
            <a:rPr lang="en-IE" sz="20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Spesific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21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25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26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170.png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2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3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3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3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Gneral Idea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16664" y="2672446"/>
            <a:ext cx="6039292" cy="3337308"/>
            <a:chOff x="416664" y="2672446"/>
            <a:chExt cx="6039292" cy="333730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16664" y="3953834"/>
              <a:ext cx="1169581" cy="691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86245" y="4049526"/>
              <a:ext cx="659218" cy="249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49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953834"/>
              <a:ext cx="1169581" cy="691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644950"/>
              <a:ext cx="0" cy="6736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299392"/>
              <a:ext cx="8931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108730" y="2672446"/>
              <a:ext cx="16257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/>
                <a:t>Post-hoc</a:t>
              </a:r>
              <a:endParaRPr lang="de-DE" sz="2800" b="1" dirty="0">
                <a:latin typeface="+mj-lt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384010" y="2735119"/>
            <a:ext cx="4694494" cy="3183610"/>
            <a:chOff x="7384010" y="2735119"/>
            <a:chExt cx="4694494" cy="31836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72696" y="3954201"/>
                  <a:ext cx="1228725" cy="74295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DE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2696" y="3954201"/>
                  <a:ext cx="1228725" cy="742950"/>
                </a:xfrm>
                <a:prstGeom prst="rect">
                  <a:avLst/>
                </a:prstGeom>
                <a:blipFill>
                  <a:blip r:embed="rId6"/>
                  <a:stretch>
                    <a:fillRect l="-1010"/>
                  </a:stretch>
                </a:blipFill>
              </p:spPr>
              <p:txBody>
                <a:bodyPr/>
                <a:lstStyle/>
                <a:p>
                  <a:r>
                    <a:rPr lang="en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787049" y="4697151"/>
              <a:ext cx="10" cy="7125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172696" y="5409663"/>
              <a:ext cx="1228705" cy="509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384010" y="4049525"/>
              <a:ext cx="1228705" cy="509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12715" y="4304058"/>
              <a:ext cx="559981" cy="216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49799" y="4045226"/>
              <a:ext cx="1228705" cy="509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401421" y="4299759"/>
              <a:ext cx="448378" cy="25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61171" y="2735119"/>
              <a:ext cx="20040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b="1" dirty="0" err="1"/>
                <a:t>Algorithmic</a:t>
              </a:r>
              <a:endParaRPr lang="de-DE" sz="2800" b="1" dirty="0">
                <a:latin typeface="+mj-lt"/>
              </a:endParaRPr>
            </a:p>
          </p:txBody>
        </p:sp>
      </p:grp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ACF4141-AAD3-373E-4B6E-6D583E5A6E24}"/>
              </a:ext>
            </a:extLst>
          </p:cNvPr>
          <p:cNvCxnSpPr/>
          <p:nvPr/>
        </p:nvCxnSpPr>
        <p:spPr>
          <a:xfrm>
            <a:off x="7208216" y="2446881"/>
            <a:ext cx="0" cy="3898923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Maps</a:t>
            </a:r>
            <a:br>
              <a:rPr lang="de-DE" dirty="0"/>
            </a:br>
            <a:r>
              <a:rPr lang="de-DE" dirty="0"/>
              <a:t>Concept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738554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554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2989384" y="2928636"/>
            <a:ext cx="1688123" cy="1000728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606876" y="3929364"/>
            <a:ext cx="1227160" cy="435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F6EDC5E-57F1-3D2A-ECE6-F7255FEB2A0E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4538110" y="3410541"/>
            <a:ext cx="778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4708222" y="3085456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cat 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614565" y="4677504"/>
            <a:ext cx="134815" cy="134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5813606" y="4625748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606" y="4625748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5000" r="-10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613345" y="4364431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345" y="4364431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24" b="-1379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713122" y="4345557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3122" y="4345557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013929" y="3693269"/>
            <a:ext cx="692724" cy="65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134259" y="445308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259" y="4453086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096000" y="3918296"/>
            <a:ext cx="1729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</a:t>
            </a:r>
            <a:r>
              <a:rPr lang="en-DE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278312" y="5141508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Weights</a:t>
            </a:r>
            <a:endParaRPr lang="en-DE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769250" y="5242642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Representations</a:t>
            </a:r>
            <a:endParaRPr lang="en-DE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layer 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40556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4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4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y’ </a:t>
            </a:r>
            <a:r>
              <a:rPr lang="en-DE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80663" y="5569703"/>
            <a:ext cx="307428" cy="32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/>
              <a:t>Gradient </a:t>
            </a:r>
            <a:r>
              <a:rPr lang="de-DE" dirty="0" err="1"/>
              <a:t>weighted</a:t>
            </a:r>
            <a:r>
              <a:rPr lang="de-DE" dirty="0"/>
              <a:t>-CAM (</a:t>
            </a:r>
            <a:r>
              <a:rPr lang="de-DE" dirty="0" err="1"/>
              <a:t>Homework</a:t>
            </a:r>
            <a:r>
              <a:rPr lang="de-DE" dirty="0"/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/>
              <a:t>Global Surrogate (</a:t>
            </a:r>
            <a:r>
              <a:rPr lang="de-DE" dirty="0" err="1"/>
              <a:t>Homework</a:t>
            </a:r>
            <a:r>
              <a:rPr lang="de-DE" dirty="0"/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9364717" cy="1314443"/>
          </a:xfrm>
        </p:spPr>
        <p:txBody>
          <a:bodyPr>
            <a:normAutofit fontScale="90000"/>
          </a:bodyPr>
          <a:lstStyle/>
          <a:p>
            <a:r>
              <a:rPr lang="de-DE" dirty="0"/>
              <a:t>2.4.1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07388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995489" cy="983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10410426" y="4541215"/>
            <a:ext cx="1490125" cy="1564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 dirty="0"/>
              <a:t>ena(all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5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256383" y="4523409"/>
                <a:ext cx="3480543" cy="1600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GB" sz="1400" b="0" dirty="0">
                  <a:effectLst/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GB" sz="14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4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4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:r>
                  <a:rPr lang="en-GB" sz="1400" b="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4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4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4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4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4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4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4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4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83" y="4523409"/>
                <a:ext cx="3480543" cy="1600438"/>
              </a:xfrm>
              <a:prstGeom prst="rect">
                <a:avLst/>
              </a:prstGeom>
              <a:blipFill>
                <a:blip r:embed="rId16"/>
                <a:stretch>
                  <a:fillRect l="-727" r="-1091" b="-31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593125" y="2279132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343725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74463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76330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4085039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265815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2321</Words>
  <Application>Microsoft Macintosh PowerPoint</Application>
  <PresentationFormat>Widescreen</PresentationFormat>
  <Paragraphs>399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 Presentation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 Presentation</vt:lpstr>
      <vt:lpstr>Gneral Idea</vt:lpstr>
      <vt:lpstr>Datasets</vt:lpstr>
      <vt:lpstr>Models</vt:lpstr>
      <vt:lpstr>2.1 Permutation Importance</vt:lpstr>
      <vt:lpstr>2.1 Permutation Importance</vt:lpstr>
      <vt:lpstr>2.2 Activation Maps Concept</vt:lpstr>
      <vt:lpstr>2.2 Class Activation Map (CAM)</vt:lpstr>
      <vt:lpstr>2.3 LIME Local Interpretable Model-Agnostic Explanations </vt:lpstr>
      <vt:lpstr>2.3 LIME Local Interpretable Model-Agnostic Explanations </vt:lpstr>
      <vt:lpstr>2.3 LIME Local Interpretable Model-Agnostic Explanations </vt:lpstr>
      <vt:lpstr>2.3 LIME with Images</vt:lpstr>
      <vt:lpstr>2.4 SHAP</vt:lpstr>
      <vt:lpstr>2.4.1 How Shapely values are  calculated? </vt:lpstr>
      <vt:lpstr>2.6 Global Surrogate</vt:lpstr>
      <vt:lpstr>2.7 Information Bottleneck Theory</vt:lpstr>
      <vt:lpstr>2.7 Information Bottleneck Theory</vt:lpstr>
      <vt:lpstr>2.7 Information Bottleneck Theory</vt:lpstr>
      <vt:lpstr>2.7 Information Bottleneck Theory</vt:lpstr>
      <vt:lpstr>PowerPoint Presentation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Mahmoud Draz</cp:lastModifiedBy>
  <cp:revision>53</cp:revision>
  <dcterms:created xsi:type="dcterms:W3CDTF">2022-05-27T07:19:57Z</dcterms:created>
  <dcterms:modified xsi:type="dcterms:W3CDTF">2022-06-23T15:40:58Z</dcterms:modified>
</cp:coreProperties>
</file>